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5" r:id="rId6"/>
    <p:sldId id="262" r:id="rId7"/>
    <p:sldId id="259" r:id="rId8"/>
    <p:sldId id="263" r:id="rId9"/>
    <p:sldId id="258" r:id="rId10"/>
    <p:sldId id="271" r:id="rId11"/>
    <p:sldId id="272" r:id="rId12"/>
    <p:sldId id="273" r:id="rId13"/>
    <p:sldId id="274" r:id="rId14"/>
    <p:sldId id="267" r:id="rId15"/>
    <p:sldId id="276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9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0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94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3280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23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9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8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93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0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9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0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7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85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92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6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1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5C7127-1C8B-45F7-82F0-FF939698948B}" type="datetimeFigureOut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775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80039" y="964346"/>
            <a:ext cx="9144000" cy="952377"/>
          </a:xfrm>
        </p:spPr>
        <p:txBody>
          <a:bodyPr/>
          <a:lstStyle/>
          <a:p>
            <a:r>
              <a:rPr lang="es-ES" b="1" dirty="0"/>
              <a:t>Diplomatura de Especialización en Desarrollo de Aplicaciones con Inteligencia Artificial 2020-01</a:t>
            </a:r>
            <a:endParaRPr lang="en-US" dirty="0"/>
          </a:p>
          <a:p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876113" y="3106177"/>
            <a:ext cx="47390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/>
              <a:t>Detección en tiempo real de personas con mascarilla en ambientes no controlados</a:t>
            </a:r>
            <a:endParaRPr lang="en-US" sz="3200" b="1" dirty="0"/>
          </a:p>
        </p:txBody>
      </p:sp>
      <p:pic>
        <p:nvPicPr>
          <p:cNvPr id="1026" name="Picture 2" descr="Face Mask Detection: una solución de detección de mascarillas basada en  inteligencia artificial para los edificios españoles | Teintere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639" y="3106177"/>
            <a:ext cx="5067667" cy="258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97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35076"/>
            <a:ext cx="9404723" cy="1400530"/>
          </a:xfrm>
        </p:spPr>
        <p:txBody>
          <a:bodyPr/>
          <a:lstStyle/>
          <a:p>
            <a:r>
              <a:rPr lang="es-PE" b="1" dirty="0"/>
              <a:t>Transfer Learning</a:t>
            </a:r>
            <a:endParaRPr lang="en-US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420CA6-4BF3-4BA4-BF7F-65820DB3DF6B}"/>
              </a:ext>
            </a:extLst>
          </p:cNvPr>
          <p:cNvSpPr txBox="1"/>
          <p:nvPr/>
        </p:nvSpPr>
        <p:spPr>
          <a:xfrm flipH="1">
            <a:off x="2407576" y="4997271"/>
            <a:ext cx="4081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/>
              <a:t>Transfer </a:t>
            </a:r>
            <a:r>
              <a:rPr lang="es-PE" sz="2000" dirty="0" err="1"/>
              <a:t>Learning</a:t>
            </a:r>
            <a:r>
              <a:rPr lang="es-PE" sz="2000" dirty="0"/>
              <a:t> : </a:t>
            </a:r>
            <a:r>
              <a:rPr lang="es-PE" sz="2000" dirty="0" err="1"/>
              <a:t>Freeze</a:t>
            </a:r>
            <a:endParaRPr lang="es-PE" sz="2000" dirty="0"/>
          </a:p>
          <a:p>
            <a:r>
              <a:rPr lang="es-PE" sz="2000" dirty="0" err="1"/>
              <a:t>Batch</a:t>
            </a:r>
            <a:r>
              <a:rPr lang="es-PE" sz="2000" dirty="0"/>
              <a:t> </a:t>
            </a:r>
            <a:r>
              <a:rPr lang="es-PE" sz="2000" dirty="0" err="1"/>
              <a:t>size</a:t>
            </a:r>
            <a:r>
              <a:rPr lang="es-PE" sz="2000" dirty="0"/>
              <a:t>	    : 32</a:t>
            </a:r>
          </a:p>
          <a:p>
            <a:r>
              <a:rPr lang="es-PE" sz="2000" dirty="0" err="1"/>
              <a:t>Epoch</a:t>
            </a:r>
            <a:r>
              <a:rPr lang="es-PE" sz="2000" dirty="0"/>
              <a:t>		    : 50	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6C3CED4-074E-48C9-AE5D-435BE07ADB97}"/>
              </a:ext>
            </a:extLst>
          </p:cNvPr>
          <p:cNvSpPr txBox="1"/>
          <p:nvPr/>
        </p:nvSpPr>
        <p:spPr>
          <a:xfrm flipH="1">
            <a:off x="6096000" y="4997271"/>
            <a:ext cx="3308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 err="1"/>
              <a:t>Loss</a:t>
            </a:r>
            <a:r>
              <a:rPr lang="es-PE" sz="2000" dirty="0"/>
              <a:t>: </a:t>
            </a:r>
            <a:r>
              <a:rPr lang="es-PE" sz="2000" dirty="0" err="1"/>
              <a:t>binary_crossentropy</a:t>
            </a:r>
            <a:endParaRPr lang="es-PE" sz="2000" dirty="0"/>
          </a:p>
          <a:p>
            <a:r>
              <a:rPr lang="es-PE" sz="2000" dirty="0" err="1"/>
              <a:t>Metric</a:t>
            </a:r>
            <a:r>
              <a:rPr lang="es-PE" sz="2000" dirty="0"/>
              <a:t>: </a:t>
            </a:r>
            <a:r>
              <a:rPr lang="es-PE" sz="2000" dirty="0" err="1"/>
              <a:t>Accuracy</a:t>
            </a:r>
            <a:endParaRPr lang="es-PE" sz="20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89E43EC-69CD-4EBE-8931-C6222DB987D2}"/>
              </a:ext>
            </a:extLst>
          </p:cNvPr>
          <p:cNvGrpSpPr/>
          <p:nvPr/>
        </p:nvGrpSpPr>
        <p:grpSpPr>
          <a:xfrm>
            <a:off x="6096000" y="-38903"/>
            <a:ext cx="2517058" cy="1572735"/>
            <a:chOff x="6096000" y="-38903"/>
            <a:chExt cx="2517058" cy="157273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A5EABB6-4FF2-4121-8D10-F33E5DCA8079}"/>
                </a:ext>
              </a:extLst>
            </p:cNvPr>
            <p:cNvSpPr/>
            <p:nvPr/>
          </p:nvSpPr>
          <p:spPr>
            <a:xfrm>
              <a:off x="6096000" y="435077"/>
              <a:ext cx="2517058" cy="6165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1026" name="Picture 2" descr="Snapdragon Supports PyTorch 1.0 — AI Research and Production in the Same  Framework - Qualcomm Developer Network">
              <a:extLst>
                <a:ext uri="{FF2B5EF4-FFF2-40B4-BE49-F238E27FC236}">
                  <a16:creationId xmlns:a16="http://schemas.microsoft.com/office/drawing/2014/main" id="{01D7CD58-2882-4AA4-AA9D-501B1D0B70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4854" y="-38903"/>
              <a:ext cx="2128412" cy="1572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D07D6A9-F27E-4B3F-A377-81777FE8F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454262"/>
              </p:ext>
            </p:extLst>
          </p:nvPr>
        </p:nvGraphicFramePr>
        <p:xfrm>
          <a:off x="2141166" y="1835606"/>
          <a:ext cx="7401424" cy="2559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0356">
                  <a:extLst>
                    <a:ext uri="{9D8B030D-6E8A-4147-A177-3AD203B41FA5}">
                      <a16:colId xmlns:a16="http://schemas.microsoft.com/office/drawing/2014/main" val="3027869810"/>
                    </a:ext>
                  </a:extLst>
                </a:gridCol>
                <a:gridCol w="1850356">
                  <a:extLst>
                    <a:ext uri="{9D8B030D-6E8A-4147-A177-3AD203B41FA5}">
                      <a16:colId xmlns:a16="http://schemas.microsoft.com/office/drawing/2014/main" val="2232766408"/>
                    </a:ext>
                  </a:extLst>
                </a:gridCol>
                <a:gridCol w="1850356">
                  <a:extLst>
                    <a:ext uri="{9D8B030D-6E8A-4147-A177-3AD203B41FA5}">
                      <a16:colId xmlns:a16="http://schemas.microsoft.com/office/drawing/2014/main" val="404142225"/>
                    </a:ext>
                  </a:extLst>
                </a:gridCol>
                <a:gridCol w="1850356">
                  <a:extLst>
                    <a:ext uri="{9D8B030D-6E8A-4147-A177-3AD203B41FA5}">
                      <a16:colId xmlns:a16="http://schemas.microsoft.com/office/drawing/2014/main" val="607275330"/>
                    </a:ext>
                  </a:extLst>
                </a:gridCol>
              </a:tblGrid>
              <a:tr h="53413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2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Resnet50</a:t>
                      </a:r>
                      <a:endParaRPr lang="es-PE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s-PE" sz="2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Resnet50</a:t>
                      </a:r>
                      <a:endParaRPr lang="es-PE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475729"/>
                  </a:ext>
                </a:extLst>
              </a:tr>
              <a:tr h="534135">
                <a:tc>
                  <a:txBody>
                    <a:bodyPr/>
                    <a:lstStyle/>
                    <a:p>
                      <a:pPr algn="r" fontAlgn="b"/>
                      <a:endParaRPr lang="es-PE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SGD</a:t>
                      </a:r>
                      <a:endParaRPr lang="es-PE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Adam</a:t>
                      </a:r>
                      <a:endParaRPr lang="es-PE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Adam</a:t>
                      </a:r>
                      <a:endParaRPr lang="es-PE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576172"/>
                  </a:ext>
                </a:extLst>
              </a:tr>
              <a:tr h="422875"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  rate</a:t>
                      </a:r>
                      <a:endParaRPr lang="es-PE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0.0001</a:t>
                      </a:r>
                      <a:endParaRPr lang="es-PE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0.002</a:t>
                      </a:r>
                      <a:endParaRPr lang="es-PE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0.006</a:t>
                      </a:r>
                      <a:endParaRPr lang="es-PE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9158"/>
                  </a:ext>
                </a:extLst>
              </a:tr>
              <a:tr h="534135"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error test</a:t>
                      </a:r>
                      <a:endParaRPr lang="es-PE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12.11%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6.50%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7.14%</a:t>
                      </a:r>
                      <a:endParaRPr lang="es-PE" sz="2000" b="0" i="0" u="none" strike="noStrike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796861"/>
                  </a:ext>
                </a:extLst>
              </a:tr>
              <a:tr h="534135"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</a:t>
                      </a:r>
                      <a:r>
                        <a:rPr lang="es-PE" sz="2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</a:t>
                      </a:r>
                      <a:r>
                        <a:rPr lang="es-PE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test</a:t>
                      </a:r>
                      <a:endParaRPr lang="es-PE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97.45%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97.96%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98.30%</a:t>
                      </a:r>
                      <a:endParaRPr lang="es-PE" sz="2000" b="0" i="0" u="none" strike="noStrike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555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213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0091882-D0F3-4181-93AC-9743DE5FFFAC}"/>
              </a:ext>
            </a:extLst>
          </p:cNvPr>
          <p:cNvSpPr txBox="1"/>
          <p:nvPr/>
        </p:nvSpPr>
        <p:spPr>
          <a:xfrm>
            <a:off x="228015" y="1389132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Detección de rostros</a:t>
            </a:r>
            <a:endParaRPr lang="en-U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8ECAE0-0375-4D36-B14F-98D1A9473F59}"/>
              </a:ext>
            </a:extLst>
          </p:cNvPr>
          <p:cNvSpPr txBox="1"/>
          <p:nvPr/>
        </p:nvSpPr>
        <p:spPr>
          <a:xfrm>
            <a:off x="6309267" y="1399605"/>
            <a:ext cx="477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Detección de rostros con y sin mascarilla</a:t>
            </a:r>
            <a:endParaRPr lang="en-US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79CC01-C2AD-4DC2-96ED-5B5CEE82A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19305"/>
            <a:ext cx="5638032" cy="326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68A3EB2-3A55-4E79-8F00-E5C273193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644"/>
            <a:ext cx="5862577" cy="350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871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0091882-D0F3-4181-93AC-9743DE5FFFAC}"/>
              </a:ext>
            </a:extLst>
          </p:cNvPr>
          <p:cNvSpPr txBox="1"/>
          <p:nvPr/>
        </p:nvSpPr>
        <p:spPr>
          <a:xfrm>
            <a:off x="228015" y="1389132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Detección de rostros</a:t>
            </a:r>
            <a:endParaRPr lang="en-U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8ECAE0-0375-4D36-B14F-98D1A9473F59}"/>
              </a:ext>
            </a:extLst>
          </p:cNvPr>
          <p:cNvSpPr txBox="1"/>
          <p:nvPr/>
        </p:nvSpPr>
        <p:spPr>
          <a:xfrm>
            <a:off x="6309267" y="1399605"/>
            <a:ext cx="477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Detección de rostros con y sin mascarilla</a:t>
            </a:r>
            <a:endParaRPr lang="en-US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3333C41-21FF-4CC3-B1FD-56A41A2B9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58464"/>
            <a:ext cx="5743660" cy="431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C8369EF-97B1-4E8B-97C7-64AA624DD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78392"/>
            <a:ext cx="5712748" cy="419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219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0091882-D0F3-4181-93AC-9743DE5FFFAC}"/>
              </a:ext>
            </a:extLst>
          </p:cNvPr>
          <p:cNvSpPr txBox="1"/>
          <p:nvPr/>
        </p:nvSpPr>
        <p:spPr>
          <a:xfrm>
            <a:off x="228015" y="1389132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Detección de rostros</a:t>
            </a:r>
            <a:endParaRPr lang="en-U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8ECAE0-0375-4D36-B14F-98D1A9473F59}"/>
              </a:ext>
            </a:extLst>
          </p:cNvPr>
          <p:cNvSpPr txBox="1"/>
          <p:nvPr/>
        </p:nvSpPr>
        <p:spPr>
          <a:xfrm>
            <a:off x="6309267" y="1399605"/>
            <a:ext cx="477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Detección de rostros con y sin mascarilla</a:t>
            </a:r>
            <a:endParaRPr lang="en-US" b="1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D08A628F-3F5E-4939-8BE8-8BB80A059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" y="2082136"/>
            <a:ext cx="5869089" cy="350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4C6F50B1-965F-4BBD-A23A-7802675EE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98937"/>
            <a:ext cx="5839034" cy="339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088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0091882-D0F3-4181-93AC-9743DE5FFFAC}"/>
              </a:ext>
            </a:extLst>
          </p:cNvPr>
          <p:cNvSpPr txBox="1"/>
          <p:nvPr/>
        </p:nvSpPr>
        <p:spPr>
          <a:xfrm>
            <a:off x="228015" y="1064672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Detección de rostros</a:t>
            </a:r>
            <a:endParaRPr lang="en-US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D3F0B2D-DA05-4241-B60E-72501CD25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536" y="1434004"/>
            <a:ext cx="6096000" cy="458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074BC76-FEB2-496F-A3DD-D4A789B0E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78" y="1595451"/>
            <a:ext cx="6016703" cy="442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08ECAE0-0375-4D36-B14F-98D1A9473F59}"/>
              </a:ext>
            </a:extLst>
          </p:cNvPr>
          <p:cNvSpPr txBox="1"/>
          <p:nvPr/>
        </p:nvSpPr>
        <p:spPr>
          <a:xfrm>
            <a:off x="6309267" y="1075145"/>
            <a:ext cx="477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Detección de rostros con y sin mascarilla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6553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5BD915-00D0-45BF-B820-41F2DF76C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1DC241-1FA0-4A28-97C8-0E0A0701A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PE" dirty="0"/>
              <a:t>Con transfer </a:t>
            </a:r>
            <a:r>
              <a:rPr lang="es-PE" dirty="0" err="1"/>
              <a:t>learning</a:t>
            </a:r>
            <a:r>
              <a:rPr lang="es-PE" dirty="0"/>
              <a:t> se aprovecha las características aprendidas en </a:t>
            </a:r>
            <a:r>
              <a:rPr lang="es-PE" dirty="0" err="1"/>
              <a:t>Resnet</a:t>
            </a:r>
            <a:r>
              <a:rPr lang="es-PE" dirty="0"/>
              <a:t>, que es una arquitectura de redes neuronales convolucionales, </a:t>
            </a:r>
            <a:r>
              <a:rPr lang="es-PE" dirty="0" err="1"/>
              <a:t>pre-entrenada</a:t>
            </a:r>
            <a:r>
              <a:rPr lang="es-PE" dirty="0"/>
              <a:t> en más de un millón de imágenes (</a:t>
            </a:r>
            <a:r>
              <a:rPr lang="es-PE" dirty="0" err="1"/>
              <a:t>Imagenet</a:t>
            </a:r>
            <a:r>
              <a:rPr lang="es-PE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s-PE" dirty="0"/>
              <a:t>Nuestro </a:t>
            </a:r>
            <a:r>
              <a:rPr lang="es-PE" dirty="0" err="1"/>
              <a:t>dataset</a:t>
            </a:r>
            <a:r>
              <a:rPr lang="es-PE" dirty="0"/>
              <a:t> no contiene el número suficiente de imágenes con rostros de perfil, lo que dificulta su detección con mayor precisión para predecir imágenes que contenga rostros de perfil.</a:t>
            </a:r>
          </a:p>
          <a:p>
            <a:pPr marL="457200" indent="-457200">
              <a:buFont typeface="+mj-lt"/>
              <a:buAutoNum type="arabicPeriod"/>
            </a:pPr>
            <a:r>
              <a:rPr lang="es-PE" dirty="0"/>
              <a:t>El </a:t>
            </a:r>
            <a:r>
              <a:rPr lang="es-PE" dirty="0" err="1"/>
              <a:t>dataset</a:t>
            </a:r>
            <a:r>
              <a:rPr lang="es-PE" dirty="0"/>
              <a:t> se entrenó con resnet18, resnet50 y resnet101, en la que se obtuvo a resnet50 con la mayor </a:t>
            </a:r>
            <a:r>
              <a:rPr lang="es-PE" dirty="0" err="1"/>
              <a:t>accuracy</a:t>
            </a:r>
            <a:r>
              <a:rPr lang="es-P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2267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615543" y="2902857"/>
            <a:ext cx="2797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5400" b="1" dirty="0"/>
              <a:t>Gracias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186803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116623" y="870439"/>
            <a:ext cx="393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dirty="0"/>
              <a:t>Integrantes</a:t>
            </a:r>
            <a:endParaRPr lang="en-US" sz="3600" dirty="0"/>
          </a:p>
        </p:txBody>
      </p:sp>
      <p:pic>
        <p:nvPicPr>
          <p:cNvPr id="2050" name="Picture 2" descr="Equipo De Trabajo Png - Team Pink Icon Png | Transparent PNG Download  #3855179 - Vip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01" y="2804746"/>
            <a:ext cx="4131606" cy="284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5969976" y="3494059"/>
            <a:ext cx="5398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CRUZADO PADILLA, CARLOS ANTONIO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GARCÍA RIVAS PLATA, CECILIA EDITH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GAMARRA MORENO, ABRAHAM ESTEBAN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785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a tecnología permite detectar el uso de mascarilla | Coronavir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20" y="384501"/>
            <a:ext cx="10772872" cy="614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7748675" y="4104890"/>
            <a:ext cx="36312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/>
              <a:t>Como realizar la detección de mascarillas en ambientes no controlados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23157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b="1" dirty="0"/>
              <a:t>Funcionalidad</a:t>
            </a:r>
            <a:endParaRPr lang="en-US" b="1" dirty="0"/>
          </a:p>
        </p:txBody>
      </p:sp>
      <p:pic>
        <p:nvPicPr>
          <p:cNvPr id="2050" name="Picture 2" descr="App Web de Detección en tiempo real usando tapabocas. Tecnologías: Transfer  Learning, Keras, OpenCV 😷 | by datacampero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69" y="2356296"/>
            <a:ext cx="4401527" cy="352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996462" y="2857499"/>
            <a:ext cx="41323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dirty="0"/>
              <a:t>Detección de rostros</a:t>
            </a:r>
          </a:p>
          <a:p>
            <a:endParaRPr lang="es-P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dirty="0"/>
              <a:t>Detección de rostros con y sin mascarilla</a:t>
            </a:r>
          </a:p>
          <a:p>
            <a:endParaRPr lang="es-P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dirty="0"/>
              <a:t>Detección a tiempo real en video</a:t>
            </a:r>
          </a:p>
        </p:txBody>
      </p:sp>
    </p:spTree>
    <p:extLst>
      <p:ext uri="{BB962C8B-B14F-4D97-AF65-F5344CB8AC3E}">
        <p14:creationId xmlns:p14="http://schemas.microsoft.com/office/powerpoint/2010/main" val="989065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107489" cy="868082"/>
          </a:xfrm>
        </p:spPr>
        <p:txBody>
          <a:bodyPr/>
          <a:lstStyle/>
          <a:p>
            <a:r>
              <a:rPr lang="es-PE" b="1" dirty="0"/>
              <a:t>Proceso de reconocimiento</a:t>
            </a:r>
            <a:endParaRPr lang="en-US" b="1" dirty="0"/>
          </a:p>
        </p:txBody>
      </p:sp>
      <p:sp>
        <p:nvSpPr>
          <p:cNvPr id="4" name="Elipse 3"/>
          <p:cNvSpPr/>
          <p:nvPr/>
        </p:nvSpPr>
        <p:spPr>
          <a:xfrm>
            <a:off x="1799772" y="1538517"/>
            <a:ext cx="696683" cy="69668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/>
              <a:t>1</a:t>
            </a:r>
            <a:endParaRPr lang="en-US" sz="2000" dirty="0"/>
          </a:p>
        </p:txBody>
      </p:sp>
      <p:sp>
        <p:nvSpPr>
          <p:cNvPr id="5" name="Elipse 4"/>
          <p:cNvSpPr/>
          <p:nvPr/>
        </p:nvSpPr>
        <p:spPr>
          <a:xfrm>
            <a:off x="1799771" y="2452917"/>
            <a:ext cx="696683" cy="69668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/>
              <a:t>2</a:t>
            </a:r>
            <a:endParaRPr lang="en-US" sz="2000" dirty="0"/>
          </a:p>
        </p:txBody>
      </p:sp>
      <p:sp>
        <p:nvSpPr>
          <p:cNvPr id="6" name="Elipse 5"/>
          <p:cNvSpPr/>
          <p:nvPr/>
        </p:nvSpPr>
        <p:spPr>
          <a:xfrm>
            <a:off x="1799770" y="3367317"/>
            <a:ext cx="696683" cy="69668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/>
              <a:t>3</a:t>
            </a:r>
            <a:endParaRPr lang="en-US" sz="2000" dirty="0"/>
          </a:p>
        </p:txBody>
      </p:sp>
      <p:sp>
        <p:nvSpPr>
          <p:cNvPr id="7" name="Elipse 6"/>
          <p:cNvSpPr/>
          <p:nvPr/>
        </p:nvSpPr>
        <p:spPr>
          <a:xfrm>
            <a:off x="1799769" y="4281717"/>
            <a:ext cx="696683" cy="69668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/>
              <a:t>4</a:t>
            </a:r>
            <a:endParaRPr lang="en-US" sz="2000" dirty="0"/>
          </a:p>
        </p:txBody>
      </p:sp>
      <p:sp>
        <p:nvSpPr>
          <p:cNvPr id="8" name="Elipse 7"/>
          <p:cNvSpPr/>
          <p:nvPr/>
        </p:nvSpPr>
        <p:spPr>
          <a:xfrm>
            <a:off x="1799768" y="5196117"/>
            <a:ext cx="696683" cy="69668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/>
              <a:t>5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2882721" y="1702192"/>
            <a:ext cx="33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Leer una imagen o un video</a:t>
            </a:r>
            <a:endParaRPr lang="en-US" dirty="0"/>
          </a:p>
        </p:txBody>
      </p:sp>
      <p:sp>
        <p:nvSpPr>
          <p:cNvPr id="10" name="CuadroTexto 9"/>
          <p:cNvSpPr txBox="1"/>
          <p:nvPr/>
        </p:nvSpPr>
        <p:spPr>
          <a:xfrm>
            <a:off x="2882722" y="2616592"/>
            <a:ext cx="750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Aplicamos MTCNN </a:t>
            </a:r>
            <a:r>
              <a:rPr lang="en-US" dirty="0"/>
              <a:t>(Multi-Task Cascaded Convolutional Neural Network)</a:t>
            </a:r>
            <a:r>
              <a:rPr lang="es-PE" dirty="0"/>
              <a:t> para detectar rostros en la imagen o video </a:t>
            </a:r>
            <a:endParaRPr lang="en-U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2882721" y="3530992"/>
            <a:ext cx="811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Aplicamos un modelo en </a:t>
            </a:r>
            <a:r>
              <a:rPr lang="es-PE" dirty="0" err="1"/>
              <a:t>Pytorch</a:t>
            </a:r>
            <a:r>
              <a:rPr lang="es-PE" dirty="0"/>
              <a:t> entrenado desde </a:t>
            </a:r>
            <a:r>
              <a:rPr lang="es-PE" dirty="0" err="1"/>
              <a:t>Resnet</a:t>
            </a:r>
            <a:r>
              <a:rPr lang="es-PE" dirty="0"/>
              <a:t> con Transfer </a:t>
            </a:r>
            <a:r>
              <a:rPr lang="es-PE" dirty="0" err="1"/>
              <a:t>Learning</a:t>
            </a:r>
            <a:r>
              <a:rPr lang="es-PE" dirty="0"/>
              <a:t> para verificar mascarillas</a:t>
            </a:r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882721" y="4445392"/>
            <a:ext cx="811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Clasifica con un cuadro verde o rojo, según si el rostro tiene mascarilla  o no</a:t>
            </a:r>
            <a:endParaRPr lang="en-U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882721" y="5359792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Repetir el proceso para las siguientes imágenes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06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015847" y="2161559"/>
            <a:ext cx="58569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n-US" sz="2400" dirty="0">
                <a:latin typeface="inherit"/>
              </a:rPr>
              <a:t>La red residual (</a:t>
            </a:r>
            <a:r>
              <a:rPr lang="es-ES" altLang="en-US" sz="2400" dirty="0" err="1">
                <a:latin typeface="inherit"/>
              </a:rPr>
              <a:t>ResNet</a:t>
            </a:r>
            <a:r>
              <a:rPr lang="es-ES" altLang="en-US" sz="2400" dirty="0">
                <a:latin typeface="inherit"/>
              </a:rPr>
              <a:t>) es una arquitectura de red neuronal </a:t>
            </a:r>
            <a:r>
              <a:rPr lang="es-ES" altLang="en-US" sz="2400" dirty="0" err="1">
                <a:latin typeface="inherit"/>
              </a:rPr>
              <a:t>convolucional</a:t>
            </a:r>
            <a:r>
              <a:rPr lang="es-ES" altLang="en-US" sz="2400" dirty="0">
                <a:latin typeface="inherit"/>
              </a:rPr>
              <a:t> (CNN) que puede admitir cientos o más capas </a:t>
            </a:r>
            <a:r>
              <a:rPr lang="es-ES" altLang="en-US" sz="2400" dirty="0" err="1">
                <a:latin typeface="inherit"/>
              </a:rPr>
              <a:t>convolucionales</a:t>
            </a:r>
            <a:r>
              <a:rPr lang="es-ES" altLang="en-US" sz="2400" dirty="0">
                <a:latin typeface="inherit"/>
              </a:rPr>
              <a:t>. </a:t>
            </a:r>
            <a:r>
              <a:rPr lang="es-ES" altLang="en-US" sz="2400" dirty="0" err="1">
                <a:latin typeface="inherit"/>
              </a:rPr>
              <a:t>ResNet</a:t>
            </a:r>
            <a:r>
              <a:rPr lang="es-ES" altLang="en-US" sz="2400" dirty="0">
                <a:latin typeface="inherit"/>
              </a:rPr>
              <a:t> puede agregar muchas capas con un rendimiento sólido, mientras que las arquitecturas anteriores tenían una disminución en la efectividad con cada capa adicional.</a:t>
            </a:r>
            <a:r>
              <a:rPr lang="es-ES" altLang="en-US" sz="2400" dirty="0"/>
              <a:t> </a:t>
            </a:r>
            <a:endParaRPr lang="es-ES" altLang="en-US" sz="2400" dirty="0">
              <a:latin typeface="Arial" panose="020B0604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727141" y="673887"/>
            <a:ext cx="18492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 err="1"/>
              <a:t>ResNet</a:t>
            </a:r>
            <a:endParaRPr lang="en-US" sz="4400" b="1" dirty="0"/>
          </a:p>
        </p:txBody>
      </p:sp>
      <p:pic>
        <p:nvPicPr>
          <p:cNvPr id="3074" name="Picture 2" descr="Residual neural network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169" y="1460443"/>
            <a:ext cx="3026676" cy="427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655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528069" y="3586212"/>
            <a:ext cx="26629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/>
              <a:t>Realizar entrenamiento de los modelo</a:t>
            </a:r>
          </a:p>
          <a:p>
            <a:pPr algn="ctr"/>
            <a:endParaRPr lang="es-PE" sz="2000" b="1" dirty="0"/>
          </a:p>
          <a:p>
            <a:pPr algn="ctr"/>
            <a:r>
              <a:rPr lang="es-PE" sz="2000" b="1" dirty="0"/>
              <a:t>CNN – Transfer Learning</a:t>
            </a:r>
          </a:p>
          <a:p>
            <a:pPr algn="ctr"/>
            <a:r>
              <a:rPr lang="es-PE" sz="2000" b="1" dirty="0"/>
              <a:t>Resnet18</a:t>
            </a:r>
            <a:br>
              <a:rPr lang="es-PE" sz="2000" b="1" dirty="0"/>
            </a:br>
            <a:r>
              <a:rPr lang="es-PE" sz="2000" b="1" dirty="0"/>
              <a:t>Resnet50</a:t>
            </a:r>
            <a:endParaRPr lang="en-US" sz="2000" b="1" dirty="0"/>
          </a:p>
        </p:txBody>
      </p:sp>
      <p:sp>
        <p:nvSpPr>
          <p:cNvPr id="5" name="Rectángulo redondeado 4"/>
          <p:cNvSpPr/>
          <p:nvPr/>
        </p:nvSpPr>
        <p:spPr>
          <a:xfrm>
            <a:off x="8252714" y="3429000"/>
            <a:ext cx="3213703" cy="285075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4026877" y="633045"/>
            <a:ext cx="422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b="1" dirty="0"/>
              <a:t>Preparando la arquitectura</a:t>
            </a:r>
            <a:endParaRPr lang="en-US" sz="24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776414" y="2047329"/>
            <a:ext cx="296276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/>
              <a:t>Detección de Rostros</a:t>
            </a:r>
          </a:p>
          <a:p>
            <a:pPr algn="ctr"/>
            <a:endParaRPr lang="es-PE" sz="2000" b="1" dirty="0"/>
          </a:p>
          <a:p>
            <a:pPr algn="ctr"/>
            <a:r>
              <a:rPr lang="en-US" b="1" dirty="0"/>
              <a:t>Multi-Task Cascaded Convolutional Neural Network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4424984" y="2660961"/>
            <a:ext cx="32137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/>
              <a:t>Procesamiento del rostro</a:t>
            </a:r>
          </a:p>
          <a:p>
            <a:pPr algn="ctr"/>
            <a:endParaRPr lang="es-PE" sz="2000" b="1" dirty="0"/>
          </a:p>
          <a:p>
            <a:pPr algn="ctr"/>
            <a:r>
              <a:rPr lang="es-PE" sz="2000" b="1" dirty="0"/>
              <a:t>Tamaño 160 x 160</a:t>
            </a:r>
          </a:p>
          <a:p>
            <a:pPr algn="ctr"/>
            <a:r>
              <a:rPr lang="es-PE" sz="2000" b="1" dirty="0" err="1"/>
              <a:t>Bouncing</a:t>
            </a:r>
            <a:r>
              <a:rPr lang="es-PE" sz="2000" b="1" dirty="0"/>
              <a:t> box 0.05</a:t>
            </a:r>
          </a:p>
          <a:p>
            <a:pPr algn="ctr"/>
            <a:r>
              <a:rPr lang="es-PE" sz="2000" b="1" dirty="0" err="1"/>
              <a:t>Confidence</a:t>
            </a:r>
            <a:r>
              <a:rPr lang="es-PE" sz="2000" b="1" dirty="0"/>
              <a:t> 0.80</a:t>
            </a:r>
          </a:p>
          <a:p>
            <a:pPr algn="ctr"/>
            <a:r>
              <a:rPr lang="es-PE" sz="2000" b="1" dirty="0"/>
              <a:t>Tipos – </a:t>
            </a:r>
            <a:r>
              <a:rPr lang="es-PE" sz="2000" b="1" dirty="0" err="1"/>
              <a:t>no_mask</a:t>
            </a:r>
            <a:r>
              <a:rPr lang="es-PE" sz="2000" b="1" dirty="0"/>
              <a:t>, </a:t>
            </a:r>
            <a:r>
              <a:rPr lang="es-PE" sz="2000" b="1" dirty="0" err="1"/>
              <a:t>mask</a:t>
            </a:r>
            <a:endParaRPr lang="en-US" sz="2000" b="1" dirty="0"/>
          </a:p>
        </p:txBody>
      </p:sp>
      <p:sp>
        <p:nvSpPr>
          <p:cNvPr id="10" name="Rectángulo redondeado 4">
            <a:extLst>
              <a:ext uri="{FF2B5EF4-FFF2-40B4-BE49-F238E27FC236}">
                <a16:creationId xmlns:a16="http://schemas.microsoft.com/office/drawing/2014/main" id="{1D04AF03-3F8F-40B5-82C1-174635D9E5D2}"/>
              </a:ext>
            </a:extLst>
          </p:cNvPr>
          <p:cNvSpPr/>
          <p:nvPr/>
        </p:nvSpPr>
        <p:spPr>
          <a:xfrm>
            <a:off x="681339" y="1420887"/>
            <a:ext cx="3213703" cy="285075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ángulo redondeado 4">
            <a:extLst>
              <a:ext uri="{FF2B5EF4-FFF2-40B4-BE49-F238E27FC236}">
                <a16:creationId xmlns:a16="http://schemas.microsoft.com/office/drawing/2014/main" id="{D83DC71A-7A5D-4464-B48B-12928814A243}"/>
              </a:ext>
            </a:extLst>
          </p:cNvPr>
          <p:cNvSpPr/>
          <p:nvPr/>
        </p:nvSpPr>
        <p:spPr>
          <a:xfrm>
            <a:off x="4423032" y="2487687"/>
            <a:ext cx="3213703" cy="285075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8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179662" y="2110205"/>
            <a:ext cx="317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b="1" dirty="0"/>
              <a:t>Entrenamiento</a:t>
            </a:r>
            <a:r>
              <a:rPr lang="es-PE" sz="3200" dirty="0">
                <a:solidFill>
                  <a:schemeClr val="accent1"/>
                </a:solidFill>
              </a:rPr>
              <a:t> 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891475" y="3403842"/>
            <a:ext cx="404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Imágenes con mascara – 1182</a:t>
            </a:r>
            <a:endParaRPr lang="en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1891475" y="3975342"/>
            <a:ext cx="414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Imágenes con sin mascara – </a:t>
            </a:r>
            <a:r>
              <a:rPr lang="en-US" dirty="0"/>
              <a:t>1170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7016262" y="3403842"/>
            <a:ext cx="447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Imágenes con mascara prueba - </a:t>
            </a:r>
            <a:r>
              <a:rPr lang="en-US" dirty="0"/>
              <a:t>296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7016262" y="3975342"/>
            <a:ext cx="476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Imágenes con sin mascara prueba - </a:t>
            </a:r>
            <a:r>
              <a:rPr lang="en-US" dirty="0"/>
              <a:t>292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176846" y="2066218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b="1" dirty="0"/>
              <a:t>Prueba</a:t>
            </a:r>
            <a:endParaRPr lang="en-US" sz="3200" b="1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6" y="898983"/>
            <a:ext cx="1524000" cy="1524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051" y="1215481"/>
            <a:ext cx="1524000" cy="1524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0" y="4842521"/>
            <a:ext cx="1524000" cy="1524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166" y="4842521"/>
            <a:ext cx="1524000" cy="152400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390794" y="4684204"/>
            <a:ext cx="145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Total 2352</a:t>
            </a:r>
            <a:endParaRPr lang="en-U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8875114" y="4684204"/>
            <a:ext cx="10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Total 588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F19CA8D-8D6F-4C26-B960-DEAD37B7618F}"/>
              </a:ext>
            </a:extLst>
          </p:cNvPr>
          <p:cNvSpPr txBox="1"/>
          <p:nvPr/>
        </p:nvSpPr>
        <p:spPr>
          <a:xfrm>
            <a:off x="3923340" y="374144"/>
            <a:ext cx="250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Total de imágenes: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BE1D780-C9A1-4393-99EF-3B149C2F08C3}"/>
              </a:ext>
            </a:extLst>
          </p:cNvPr>
          <p:cNvSpPr txBox="1"/>
          <p:nvPr/>
        </p:nvSpPr>
        <p:spPr>
          <a:xfrm>
            <a:off x="6249389" y="200894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b="1" dirty="0"/>
              <a:t>2940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047347C-5787-4A13-830A-CFB9781D0109}"/>
              </a:ext>
            </a:extLst>
          </p:cNvPr>
          <p:cNvCxnSpPr>
            <a:cxnSpLocks/>
          </p:cNvCxnSpPr>
          <p:nvPr/>
        </p:nvCxnSpPr>
        <p:spPr>
          <a:xfrm flipV="1">
            <a:off x="2846636" y="789776"/>
            <a:ext cx="6253119" cy="534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253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35076"/>
            <a:ext cx="9404723" cy="1400530"/>
          </a:xfrm>
        </p:spPr>
        <p:txBody>
          <a:bodyPr/>
          <a:lstStyle/>
          <a:p>
            <a:r>
              <a:rPr lang="es-PE" b="1" dirty="0"/>
              <a:t>Transfer Learning</a:t>
            </a:r>
            <a:endParaRPr lang="en-US" b="1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12F7766-C12B-4456-BC61-DFCFA485C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462235"/>
              </p:ext>
            </p:extLst>
          </p:nvPr>
        </p:nvGraphicFramePr>
        <p:xfrm>
          <a:off x="2590798" y="1353358"/>
          <a:ext cx="7460036" cy="3661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5009">
                  <a:extLst>
                    <a:ext uri="{9D8B030D-6E8A-4147-A177-3AD203B41FA5}">
                      <a16:colId xmlns:a16="http://schemas.microsoft.com/office/drawing/2014/main" val="2789672752"/>
                    </a:ext>
                  </a:extLst>
                </a:gridCol>
                <a:gridCol w="1865009">
                  <a:extLst>
                    <a:ext uri="{9D8B030D-6E8A-4147-A177-3AD203B41FA5}">
                      <a16:colId xmlns:a16="http://schemas.microsoft.com/office/drawing/2014/main" val="132348288"/>
                    </a:ext>
                  </a:extLst>
                </a:gridCol>
                <a:gridCol w="1865009">
                  <a:extLst>
                    <a:ext uri="{9D8B030D-6E8A-4147-A177-3AD203B41FA5}">
                      <a16:colId xmlns:a16="http://schemas.microsoft.com/office/drawing/2014/main" val="2045642427"/>
                    </a:ext>
                  </a:extLst>
                </a:gridCol>
                <a:gridCol w="1865009">
                  <a:extLst>
                    <a:ext uri="{9D8B030D-6E8A-4147-A177-3AD203B41FA5}">
                      <a16:colId xmlns:a16="http://schemas.microsoft.com/office/drawing/2014/main" val="191512681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2000" b="1" u="none" strike="noStrike" dirty="0">
                          <a:effectLst/>
                        </a:rPr>
                        <a:t>RESNET</a:t>
                      </a:r>
                      <a:endParaRPr lang="es-PE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PE" sz="2000" b="1" u="none" strike="noStrike" dirty="0">
                          <a:effectLst/>
                        </a:rPr>
                        <a:t>Transfer </a:t>
                      </a:r>
                      <a:r>
                        <a:rPr lang="es-PE" sz="2000" b="1" u="none" strike="noStrike" dirty="0" err="1">
                          <a:effectLst/>
                        </a:rPr>
                        <a:t>Learning</a:t>
                      </a:r>
                      <a:endParaRPr lang="es-PE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2000" b="1" u="none" strike="noStrike">
                          <a:effectLst/>
                        </a:rPr>
                        <a:t>test</a:t>
                      </a:r>
                      <a:endParaRPr lang="es-PE" sz="2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55174"/>
                  </a:ext>
                </a:extLst>
              </a:tr>
              <a:tr h="47811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2000" b="1" u="none" strike="noStrike" dirty="0">
                          <a:effectLst/>
                        </a:rPr>
                        <a:t>% error</a:t>
                      </a:r>
                      <a:endParaRPr lang="es-PE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2000" b="1" u="none" strike="noStrike" dirty="0">
                          <a:effectLst/>
                        </a:rPr>
                        <a:t>% </a:t>
                      </a:r>
                      <a:r>
                        <a:rPr lang="es-PE" sz="2000" b="1" u="none" strike="noStrike" dirty="0" err="1">
                          <a:effectLst/>
                        </a:rPr>
                        <a:t>Acc</a:t>
                      </a:r>
                      <a:endParaRPr lang="es-PE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6085945"/>
                  </a:ext>
                </a:extLst>
              </a:tr>
              <a:tr h="47811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2000" u="none" strike="noStrike">
                          <a:effectLst/>
                        </a:rPr>
                        <a:t>Resnet18</a:t>
                      </a:r>
                      <a:endParaRPr lang="es-PE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freeze</a:t>
                      </a:r>
                      <a:endParaRPr lang="es-PE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14.24%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95.24%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4346421"/>
                  </a:ext>
                </a:extLst>
              </a:tr>
              <a:tr h="47811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>
                          <a:effectLst/>
                        </a:rPr>
                        <a:t>fine </a:t>
                      </a:r>
                      <a:r>
                        <a:rPr lang="es-PE" sz="2000" u="none" strike="noStrike" dirty="0" err="1">
                          <a:effectLst/>
                        </a:rPr>
                        <a:t>tuning</a:t>
                      </a:r>
                      <a:endParaRPr lang="es-PE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13.95%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95.24%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3552159"/>
                  </a:ext>
                </a:extLst>
              </a:tr>
              <a:tr h="47811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2000" u="none" strike="noStrike" dirty="0">
                          <a:effectLst/>
                        </a:rPr>
                        <a:t>Resnet50</a:t>
                      </a:r>
                      <a:endParaRPr lang="es-PE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 err="1">
                          <a:effectLst/>
                        </a:rPr>
                        <a:t>freeze</a:t>
                      </a:r>
                      <a:endParaRPr lang="es-PE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>
                          <a:effectLst/>
                        </a:rPr>
                        <a:t>12.11%</a:t>
                      </a:r>
                      <a:endParaRPr lang="es-PE" sz="2000" b="0" i="0" u="none" strike="noStrike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>
                          <a:effectLst/>
                        </a:rPr>
                        <a:t>97.45%</a:t>
                      </a:r>
                      <a:endParaRPr lang="es-PE" sz="2000" b="0" i="0" u="none" strike="noStrike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60194"/>
                  </a:ext>
                </a:extLst>
              </a:tr>
              <a:tr h="47811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fine tuning</a:t>
                      </a:r>
                      <a:endParaRPr lang="es-PE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12.91%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>
                          <a:effectLst/>
                        </a:rPr>
                        <a:t>96.94%</a:t>
                      </a:r>
                      <a:endParaRPr lang="es-PE" sz="2000" b="0" i="0" u="none" strike="noStrike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9930421"/>
                  </a:ext>
                </a:extLst>
              </a:tr>
              <a:tr h="47811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2000" u="none" strike="noStrike">
                          <a:effectLst/>
                        </a:rPr>
                        <a:t>Resnet101</a:t>
                      </a:r>
                      <a:endParaRPr lang="es-PE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freeze</a:t>
                      </a:r>
                      <a:endParaRPr lang="es-PE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86.34%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87.24%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5203113"/>
                  </a:ext>
                </a:extLst>
              </a:tr>
              <a:tr h="47811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fine tuning</a:t>
                      </a:r>
                      <a:endParaRPr lang="es-PE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46.68%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>
                          <a:effectLst/>
                        </a:rPr>
                        <a:t>87.42%</a:t>
                      </a:r>
                      <a:endParaRPr lang="es-PE" sz="2000" b="0" i="0" u="none" strike="noStrike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7266071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A8420CA6-4BF3-4BA4-BF7F-65820DB3DF6B}"/>
              </a:ext>
            </a:extLst>
          </p:cNvPr>
          <p:cNvSpPr txBox="1"/>
          <p:nvPr/>
        </p:nvSpPr>
        <p:spPr>
          <a:xfrm flipH="1">
            <a:off x="2923771" y="5389619"/>
            <a:ext cx="33085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 err="1"/>
              <a:t>Learning</a:t>
            </a:r>
            <a:r>
              <a:rPr lang="es-PE" sz="2000" dirty="0"/>
              <a:t> </a:t>
            </a:r>
            <a:r>
              <a:rPr lang="es-PE" sz="2000" dirty="0" err="1"/>
              <a:t>rate</a:t>
            </a:r>
            <a:r>
              <a:rPr lang="es-PE" sz="2000" dirty="0"/>
              <a:t>	: 0.002</a:t>
            </a:r>
          </a:p>
          <a:p>
            <a:r>
              <a:rPr lang="es-PE" sz="2000" dirty="0" err="1"/>
              <a:t>Batch</a:t>
            </a:r>
            <a:r>
              <a:rPr lang="es-PE" sz="2000" dirty="0"/>
              <a:t> </a:t>
            </a:r>
            <a:r>
              <a:rPr lang="es-PE" sz="2000" dirty="0" err="1"/>
              <a:t>size</a:t>
            </a:r>
            <a:r>
              <a:rPr lang="es-PE" sz="2000" dirty="0"/>
              <a:t>	: 32</a:t>
            </a:r>
          </a:p>
          <a:p>
            <a:r>
              <a:rPr lang="es-PE" sz="2000" dirty="0" err="1"/>
              <a:t>Epoch</a:t>
            </a:r>
            <a:r>
              <a:rPr lang="es-PE" sz="2000" dirty="0"/>
              <a:t>		: 50	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6C3CED4-074E-48C9-AE5D-435BE07ADB97}"/>
              </a:ext>
            </a:extLst>
          </p:cNvPr>
          <p:cNvSpPr txBox="1"/>
          <p:nvPr/>
        </p:nvSpPr>
        <p:spPr>
          <a:xfrm flipH="1">
            <a:off x="6872746" y="5407261"/>
            <a:ext cx="33085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/>
              <a:t>Optimizador: SGD</a:t>
            </a:r>
          </a:p>
          <a:p>
            <a:r>
              <a:rPr lang="es-PE" sz="2000" dirty="0" err="1"/>
              <a:t>Loss</a:t>
            </a:r>
            <a:r>
              <a:rPr lang="es-PE" sz="2000" dirty="0"/>
              <a:t>: </a:t>
            </a:r>
            <a:r>
              <a:rPr lang="es-PE" sz="2000" dirty="0" err="1"/>
              <a:t>binary_crossentropy</a:t>
            </a:r>
            <a:endParaRPr lang="es-PE" sz="2000" dirty="0"/>
          </a:p>
          <a:p>
            <a:r>
              <a:rPr lang="es-PE" sz="2000" dirty="0" err="1"/>
              <a:t>Metric</a:t>
            </a:r>
            <a:r>
              <a:rPr lang="es-PE" sz="2000" dirty="0"/>
              <a:t>: </a:t>
            </a:r>
            <a:r>
              <a:rPr lang="es-PE" sz="2000" dirty="0" err="1"/>
              <a:t>Accuracy</a:t>
            </a:r>
            <a:endParaRPr lang="es-PE" sz="20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89E43EC-69CD-4EBE-8931-C6222DB987D2}"/>
              </a:ext>
            </a:extLst>
          </p:cNvPr>
          <p:cNvGrpSpPr/>
          <p:nvPr/>
        </p:nvGrpSpPr>
        <p:grpSpPr>
          <a:xfrm>
            <a:off x="6096000" y="-38903"/>
            <a:ext cx="2517058" cy="1572735"/>
            <a:chOff x="6096000" y="-38903"/>
            <a:chExt cx="2517058" cy="157273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A5EABB6-4FF2-4121-8D10-F33E5DCA8079}"/>
                </a:ext>
              </a:extLst>
            </p:cNvPr>
            <p:cNvSpPr/>
            <p:nvPr/>
          </p:nvSpPr>
          <p:spPr>
            <a:xfrm>
              <a:off x="6096000" y="435077"/>
              <a:ext cx="2517058" cy="6165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1026" name="Picture 2" descr="Snapdragon Supports PyTorch 1.0 — AI Research and Production in the Same  Framework - Qualcomm Developer Network">
              <a:extLst>
                <a:ext uri="{FF2B5EF4-FFF2-40B4-BE49-F238E27FC236}">
                  <a16:creationId xmlns:a16="http://schemas.microsoft.com/office/drawing/2014/main" id="{01D7CD58-2882-4AA4-AA9D-501B1D0B70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4854" y="-38903"/>
              <a:ext cx="2128412" cy="1572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82911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1015</TotalTime>
  <Words>518</Words>
  <Application>Microsoft Office PowerPoint</Application>
  <PresentationFormat>Panorámica</PresentationFormat>
  <Paragraphs>118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inherit</vt:lpstr>
      <vt:lpstr>Wingdings 3</vt:lpstr>
      <vt:lpstr>Ion</vt:lpstr>
      <vt:lpstr>Presentación de PowerPoint</vt:lpstr>
      <vt:lpstr>Presentación de PowerPoint</vt:lpstr>
      <vt:lpstr>Presentación de PowerPoint</vt:lpstr>
      <vt:lpstr>Funcionalidad</vt:lpstr>
      <vt:lpstr>Proceso de reconocimiento</vt:lpstr>
      <vt:lpstr>Presentación de PowerPoint</vt:lpstr>
      <vt:lpstr>Presentación de PowerPoint</vt:lpstr>
      <vt:lpstr>Presentación de PowerPoint</vt:lpstr>
      <vt:lpstr>Transfer Learning</vt:lpstr>
      <vt:lpstr>Transfer Learning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Antonio Cruzado Padilla</dc:creator>
  <cp:lastModifiedBy>Cecilia Garcia</cp:lastModifiedBy>
  <cp:revision>100</cp:revision>
  <dcterms:created xsi:type="dcterms:W3CDTF">2020-11-24T04:09:08Z</dcterms:created>
  <dcterms:modified xsi:type="dcterms:W3CDTF">2020-11-29T06:16:01Z</dcterms:modified>
</cp:coreProperties>
</file>